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sldIdLst>
    <p:sldId id="1322" r:id="rId4"/>
    <p:sldId id="297" r:id="rId5"/>
    <p:sldId id="3308" r:id="rId6"/>
    <p:sldId id="267" r:id="rId7"/>
    <p:sldId id="3299" r:id="rId8"/>
    <p:sldId id="274" r:id="rId9"/>
    <p:sldId id="3302" r:id="rId10"/>
    <p:sldId id="3304" r:id="rId11"/>
    <p:sldId id="3296" r:id="rId12"/>
    <p:sldId id="3305" r:id="rId13"/>
    <p:sldId id="3307" r:id="rId14"/>
    <p:sldId id="281" r:id="rId15"/>
    <p:sldId id="1353" r:id="rId16"/>
    <p:sldId id="1354" r:id="rId17"/>
    <p:sldId id="3309" r:id="rId18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1D5"/>
    <a:srgbClr val="1F2D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47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2" Type="http://schemas.openxmlformats.org/officeDocument/2006/relationships/tags" Target="tags/tag113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829184" y="129144"/>
            <a:ext cx="2208245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247504" cy="473103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932723"/>
            <a:ext cx="12192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381000" y="939807"/>
            <a:ext cx="11469688" cy="550703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8" rIns="91428" bIns="45718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829184" y="129144"/>
            <a:ext cx="2578517" cy="584773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392112" y="260648"/>
            <a:ext cx="2727557" cy="473103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535" y="102235"/>
            <a:ext cx="1792605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6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633413" y="318308"/>
            <a:ext cx="10802939" cy="6334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3119441" y="1334820"/>
            <a:ext cx="5830887" cy="99853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4450705" y="1412777"/>
            <a:ext cx="3168352" cy="697627"/>
          </a:xfrm>
          <a:prstGeom prst="rect">
            <a:avLst/>
          </a:prstGeom>
          <a:noFill/>
        </p:spPr>
        <p:txBody>
          <a:bodyPr wrap="square" lIns="121914" tIns="60957" rIns="121914" bIns="60957" rtlCol="0">
            <a:spAutoFit/>
          </a:bodyPr>
          <a:lstStyle/>
          <a:p>
            <a:pPr algn="ctr"/>
            <a:r>
              <a:rPr lang="zh-CN" altLang="en-US" sz="37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2085" indent="-172085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9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8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7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685" indent="-172085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100" u="none" strike="noStrike" kern="1200" cap="none" spc="151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72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2301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5730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915920" indent="-172085" algn="l" defTabSz="68580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" Type="http://schemas.openxmlformats.org/officeDocument/2006/relationships/tags" Target="../tags/tag81.xml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89.xml"/><Relationship Id="rId1" Type="http://schemas.openxmlformats.org/officeDocument/2006/relationships/tags" Target="../tags/tag88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4" Type="http://schemas.openxmlformats.org/officeDocument/2006/relationships/slideLayout" Target="../slideLayouts/slideLayout3.xml"/><Relationship Id="rId23" Type="http://schemas.openxmlformats.org/officeDocument/2006/relationships/tags" Target="../tags/tag112.xml"/><Relationship Id="rId22" Type="http://schemas.openxmlformats.org/officeDocument/2006/relationships/tags" Target="../tags/tag111.xml"/><Relationship Id="rId21" Type="http://schemas.openxmlformats.org/officeDocument/2006/relationships/tags" Target="../tags/tag110.xml"/><Relationship Id="rId20" Type="http://schemas.openxmlformats.org/officeDocument/2006/relationships/tags" Target="../tags/tag109.xml"/><Relationship Id="rId2" Type="http://schemas.openxmlformats.org/officeDocument/2006/relationships/tags" Target="../tags/tag91.xml"/><Relationship Id="rId19" Type="http://schemas.openxmlformats.org/officeDocument/2006/relationships/tags" Target="../tags/tag108.xml"/><Relationship Id="rId18" Type="http://schemas.openxmlformats.org/officeDocument/2006/relationships/tags" Target="../tags/tag107.xml"/><Relationship Id="rId17" Type="http://schemas.openxmlformats.org/officeDocument/2006/relationships/tags" Target="../tags/tag106.xml"/><Relationship Id="rId16" Type="http://schemas.openxmlformats.org/officeDocument/2006/relationships/tags" Target="../tags/tag105.xml"/><Relationship Id="rId15" Type="http://schemas.openxmlformats.org/officeDocument/2006/relationships/tags" Target="../tags/tag104.xml"/><Relationship Id="rId14" Type="http://schemas.openxmlformats.org/officeDocument/2006/relationships/tags" Target="../tags/tag103.xml"/><Relationship Id="rId13" Type="http://schemas.openxmlformats.org/officeDocument/2006/relationships/tags" Target="../tags/tag102.xml"/><Relationship Id="rId12" Type="http://schemas.openxmlformats.org/officeDocument/2006/relationships/tags" Target="../tags/tag10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tags" Target="../tags/tag9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image" Target="../media/image4.png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tags" Target="../tags/tag52.xml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9" Type="http://schemas.openxmlformats.org/officeDocument/2006/relationships/slideLayout" Target="../slideLayouts/slideLayout9.xml"/><Relationship Id="rId18" Type="http://schemas.openxmlformats.org/officeDocument/2006/relationships/tags" Target="../tags/tag65.xml"/><Relationship Id="rId17" Type="http://schemas.openxmlformats.org/officeDocument/2006/relationships/tags" Target="../tags/tag64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image" Target="../media/image5.jpeg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" Type="http://schemas.openxmlformats.org/officeDocument/2006/relationships/tags" Target="../tags/tag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450078" y="2127930"/>
            <a:ext cx="11247719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kumimoji="0" lang="en-US" altLang="zh-CN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16</a:t>
            </a:r>
            <a:r>
              <a:rPr kumimoji="0" lang="zh-CN" altLang="en-US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kumimoji="0" lang="en-US" altLang="zh-CN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kumimoji="0" lang="zh-CN" altLang="en-US" sz="6000" b="1" i="0" u="none" strike="noStrike" kern="1200" cap="none" spc="0" normalizeH="0" baseline="0" noProof="0" dirty="0">
                <a:ln w="0"/>
                <a:solidFill>
                  <a:srgbClr val="C00000"/>
                </a:solidFill>
                <a:effectLst>
                  <a:reflection blurRad="6350" stA="53000" endA="300" endPos="35500" dir="5400000" sy="-90000" algn="bl" rotWithShape="0"/>
                </a:effectLst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早期殖民掠夺</a:t>
            </a:r>
            <a:endParaRPr kumimoji="0" lang="zh-CN" altLang="en-US" sz="6000" b="1" i="0" u="none" strike="noStrike" kern="1200" cap="none" spc="0" normalizeH="0" baseline="0" noProof="0" dirty="0">
              <a:ln w="0"/>
              <a:solidFill>
                <a:srgbClr val="C00000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2"/>
            </p:custDataLst>
          </p:nvPr>
        </p:nvSpPr>
        <p:spPr>
          <a:xfrm>
            <a:off x="753589" y="3988615"/>
            <a:ext cx="10640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指工业革命以前的欧洲列强在亚非拉美的侵略扩张活动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9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78738" y="2098652"/>
            <a:ext cx="9827618" cy="3600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indent="0" algn="just" defTabSz="1087120" fontAlgn="auto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1" kern="1200" cap="none" spc="0" normalizeH="0" baseline="0" noProof="0" dirty="0" smtClean="0">
                <a:solidFill>
                  <a:srgbClr val="1D41D5"/>
                </a:solidFill>
                <a:ea typeface="楷体" panose="02010609060101010101" pitchFamily="49" charset="-122"/>
              </a:rPr>
              <a:t>3</a:t>
            </a:r>
            <a:r>
              <a:rPr kumimoji="0" lang="en-US" altLang="zh-CN" sz="3200" b="1" kern="1200" cap="none" spc="0" normalizeH="0" baseline="0" noProof="0" dirty="0">
                <a:solidFill>
                  <a:srgbClr val="1D41D5"/>
                </a:solidFill>
                <a:ea typeface="楷体" panose="02010609060101010101" pitchFamily="49" charset="-122"/>
              </a:rPr>
              <a:t>.</a:t>
            </a:r>
            <a:r>
              <a:rPr kumimoji="0" lang="zh-CN" altLang="en-US" sz="3200" b="1" kern="1200" cap="none" spc="0" normalizeH="0" baseline="0" noProof="0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英国的殖民争霸</a:t>
            </a:r>
            <a:endParaRPr kumimoji="0" lang="en-US" altLang="zh-CN" sz="3200" b="1" kern="1200" cap="none" spc="0" normalizeH="0" baseline="0" noProof="0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indent="0" algn="just" defTabSz="1087120" fontAlgn="auto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en-US" altLang="zh-CN" sz="3000" b="1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17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世纪中后期，英国</a:t>
            </a:r>
            <a:r>
              <a:rPr kumimoji="0" lang="zh-CN" altLang="en-US" sz="3000" b="1" kern="1200" cap="none" spc="30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颁布</a:t>
            </a: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《</a:t>
            </a:r>
            <a:r>
              <a:rPr kumimoji="0" lang="zh-CN" altLang="en-US" sz="3000" b="1" kern="1200" cap="none" spc="30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航海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条例</a:t>
            </a: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，并与荷兰</a:t>
            </a:r>
            <a:r>
              <a:rPr kumimoji="0" lang="zh-CN" altLang="en-US" sz="3000" b="1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发生多次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战争，夺取了荷兰在北美的殖民地新阿姆斯特丹。</a:t>
            </a:r>
            <a:endParaRPr kumimoji="0" lang="en-US" altLang="zh-CN" sz="30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indent="0" algn="just" defTabSz="1087120" fontAlgn="auto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kumimoji="0" lang="zh-CN" altLang="en-US" sz="3000" b="1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从</a:t>
            </a: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17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世纪末到</a:t>
            </a: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18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世纪中</a:t>
            </a:r>
            <a:r>
              <a:rPr kumimoji="0" lang="zh-CN" altLang="en-US" sz="3000" b="1" kern="1200" cap="none" spc="-15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期的几十年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间，英法之间爆发</a:t>
            </a:r>
            <a:r>
              <a:rPr kumimoji="0" lang="zh-CN" altLang="en-US" sz="3000" b="1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多次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战争，英国的殖民版图在争霸战争中逐步扩大。</a:t>
            </a:r>
            <a:endParaRPr kumimoji="0" lang="en-US" altLang="zh-CN" sz="30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57285" y="1138532"/>
            <a:ext cx="4676777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三、英、法、荷殖民争霸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25509" y="2201485"/>
            <a:ext cx="10934519" cy="355481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对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欧洲的影响：促进西欧资本主义发展。</a:t>
            </a:r>
            <a:endParaRPr lang="en-US" altLang="zh-CN" sz="3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对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殖民地的影响：造成了极大的破坏和灾难；带来新的</a:t>
            </a:r>
            <a:r>
              <a:rPr lang="zh-CN" altLang="en-US" sz="3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生产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生活方式及思想观念。 </a:t>
            </a:r>
            <a:endParaRPr lang="en-US" altLang="zh-CN" sz="3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 algn="just" fontAlgn="auto">
              <a:lnSpc>
                <a:spcPct val="150000"/>
              </a:lnSpc>
            </a:pP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zh-CN" altLang="en-US" sz="3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对</a:t>
            </a:r>
            <a:r>
              <a:rPr lang="zh-CN" altLang="en-US" sz="3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世界的影响：促进了资本主义世界市场的进一步拓展，以及人种的重新分布和世界动植物的大交流，推动了全球化进程。  </a:t>
            </a:r>
            <a:endParaRPr lang="zh-CN" altLang="en-US" sz="3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7" name="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25509" y="1241365"/>
            <a:ext cx="4062398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殖民掠夺的影响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709193" y="1237444"/>
            <a:ext cx="103223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1.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17世纪时荷兰建立了遍布世界的商业殖民帝国。当时荷兰在亚洲拥有的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殖民地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有（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①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好望角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②新阿姆斯特丹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③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马六甲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④锡兰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A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①②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B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②④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C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②③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D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③④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4293032" y="1900201"/>
            <a:ext cx="106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60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kumimoji="0" lang="en-US" altLang="zh-CN" sz="36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709193" y="3979653"/>
            <a:ext cx="103223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2.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下图所示意的航程中，既给非洲带来深重灾难，又给美洲经济发展带来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大量劳动力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的是（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A.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中程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 B.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归程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  C.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出程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    D.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启程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4"/>
            </p:custDataLst>
          </p:nvPr>
        </p:nvSpPr>
        <p:spPr>
          <a:xfrm>
            <a:off x="5336323" y="4672149"/>
            <a:ext cx="106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A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14578" y="1176680"/>
            <a:ext cx="10562844" cy="526297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3.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在欧洲殖民者贩卖黑人奴隶的过程中形成了“三角贸易”。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对“三角贸易”表述正确的是（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）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①“三角贸易”的路线是：欧洲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——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美洲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——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非洲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——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欧洲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②“三角贸易”的罪恶在于把黑人当商品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③“三角贸易”使非洲丧失了近亿精壮劳动力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④“三角贸易”促进了资本主义的发展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A.①②③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       B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.①③④           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C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.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①②④                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D.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  <a:sym typeface="+mn-ea"/>
              </a:rPr>
              <a:t>②③④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6350530" y="1847068"/>
            <a:ext cx="106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3600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D</a:t>
            </a:r>
            <a:endParaRPr lang="en-US" altLang="zh-CN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1273962" y="1219934"/>
            <a:ext cx="3239135" cy="1210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资本主义发展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（资金、市场、原料）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273962" y="2532479"/>
            <a:ext cx="323913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新航路的开辟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sp>
        <p:nvSpPr>
          <p:cNvPr id="7" name="左中括号 6"/>
          <p:cNvSpPr/>
          <p:nvPr>
            <p:custDataLst>
              <p:tags r:id="rId3"/>
            </p:custDataLst>
          </p:nvPr>
        </p:nvSpPr>
        <p:spPr>
          <a:xfrm rot="10800000">
            <a:off x="4256557" y="1591409"/>
            <a:ext cx="257175" cy="1392555"/>
          </a:xfrm>
          <a:prstGeom prst="leftBracket">
            <a:avLst/>
          </a:prstGeom>
          <a:ln w="285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</a:endParaRPr>
          </a:p>
        </p:txBody>
      </p:sp>
      <p:sp>
        <p:nvSpPr>
          <p:cNvPr id="8" name="右箭头 9"/>
          <p:cNvSpPr/>
          <p:nvPr>
            <p:custDataLst>
              <p:tags r:id="rId4"/>
            </p:custDataLst>
          </p:nvPr>
        </p:nvSpPr>
        <p:spPr>
          <a:xfrm>
            <a:off x="4617237" y="2152114"/>
            <a:ext cx="989330" cy="270510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</a:endParaRPr>
          </a:p>
        </p:txBody>
      </p:sp>
      <p:sp>
        <p:nvSpPr>
          <p:cNvPr id="9" name="文本框 8"/>
          <p:cNvSpPr txBox="1"/>
          <p:nvPr>
            <p:custDataLst>
              <p:tags r:id="rId5"/>
            </p:custDataLst>
          </p:nvPr>
        </p:nvSpPr>
        <p:spPr>
          <a:xfrm>
            <a:off x="5600101" y="971966"/>
            <a:ext cx="81851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早期殖民掠夺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grpSp>
        <p:nvGrpSpPr>
          <p:cNvPr id="10" name="组合 28"/>
          <p:cNvGrpSpPr/>
          <p:nvPr>
            <p:custDataLst>
              <p:tags r:id="rId6"/>
            </p:custDataLst>
          </p:nvPr>
        </p:nvGrpSpPr>
        <p:grpSpPr>
          <a:xfrm>
            <a:off x="6301257" y="1591409"/>
            <a:ext cx="373380" cy="1645920"/>
            <a:chOff x="2283" y="3055"/>
            <a:chExt cx="823" cy="5450"/>
          </a:xfrm>
        </p:grpSpPr>
        <p:cxnSp>
          <p:nvCxnSpPr>
            <p:cNvPr id="11" name="直接连接符 10"/>
            <p:cNvCxnSpPr/>
            <p:nvPr>
              <p:custDataLst>
                <p:tags r:id="rId7"/>
              </p:custDataLst>
            </p:nvPr>
          </p:nvCxnSpPr>
          <p:spPr>
            <a:xfrm flipV="1">
              <a:off x="2283" y="5616"/>
              <a:ext cx="416" cy="7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左中括号 11"/>
            <p:cNvSpPr/>
            <p:nvPr>
              <p:custDataLst>
                <p:tags r:id="rId8"/>
              </p:custDataLst>
            </p:nvPr>
          </p:nvSpPr>
          <p:spPr>
            <a:xfrm>
              <a:off x="2699" y="3055"/>
              <a:ext cx="407" cy="5450"/>
            </a:xfrm>
            <a:prstGeom prst="leftBracket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endParaRPr>
            </a:p>
          </p:txBody>
        </p:sp>
      </p:grp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6674637" y="1153894"/>
            <a:ext cx="3239135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葡萄牙和西班牙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6674637" y="2000349"/>
            <a:ext cx="125603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荷兰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7822717" y="2122904"/>
            <a:ext cx="30130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“</a:t>
            </a: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海上马车夫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”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汉仪北魏写经W" panose="0002060004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6674637" y="2846804"/>
            <a:ext cx="1256030" cy="730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英国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>
            <p:custDataLst>
              <p:tags r:id="rId13"/>
            </p:custDataLst>
          </p:nvPr>
        </p:nvSpPr>
        <p:spPr>
          <a:xfrm>
            <a:off x="7822717" y="2944594"/>
            <a:ext cx="30130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“</a:t>
            </a: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日不落帝国</a:t>
            </a:r>
            <a:r>
              <a:rPr kumimoji="0" lang="en-US" altLang="zh-CN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”</a:t>
            </a:r>
            <a:endParaRPr kumimoji="0" lang="en-US" altLang="zh-CN" sz="3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汉仪北魏写经W" panose="0002060004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>
            <p:custDataLst>
              <p:tags r:id="rId14"/>
            </p:custDataLst>
          </p:nvPr>
        </p:nvSpPr>
        <p:spPr>
          <a:xfrm>
            <a:off x="6432009" y="4204489"/>
            <a:ext cx="301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汉仪北魏写经W" panose="00020600040101010101" charset="-122"/>
                <a:sym typeface="+mn-ea"/>
              </a:rPr>
              <a:t>三角贸易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汉仪北魏写经W" panose="00020600040101010101" charset="-122"/>
              <a:sym typeface="+mn-ea"/>
            </a:endParaRPr>
          </a:p>
        </p:txBody>
      </p:sp>
      <p:sp>
        <p:nvSpPr>
          <p:cNvPr id="20" name="圆角右箭头 17"/>
          <p:cNvSpPr/>
          <p:nvPr>
            <p:custDataLst>
              <p:tags r:id="rId15"/>
            </p:custDataLst>
          </p:nvPr>
        </p:nvSpPr>
        <p:spPr>
          <a:xfrm rot="10800000">
            <a:off x="5336057" y="4666714"/>
            <a:ext cx="711200" cy="895985"/>
          </a:xfrm>
          <a:prstGeom prst="ben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Arial" panose="020B0604020202020204"/>
            </a:endParaRPr>
          </a:p>
        </p:txBody>
      </p:sp>
      <p:sp>
        <p:nvSpPr>
          <p:cNvPr id="21" name="文本框 20"/>
          <p:cNvSpPr txBox="1"/>
          <p:nvPr>
            <p:custDataLst>
              <p:tags r:id="rId16"/>
            </p:custDataLst>
          </p:nvPr>
        </p:nvSpPr>
        <p:spPr>
          <a:xfrm>
            <a:off x="4624222" y="4488279"/>
            <a:ext cx="83566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影响</a:t>
            </a:r>
            <a:endParaRPr kumimoji="0" lang="zh-CN" altLang="en-US" sz="4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grpSp>
        <p:nvGrpSpPr>
          <p:cNvPr id="22" name="组合 21"/>
          <p:cNvGrpSpPr/>
          <p:nvPr>
            <p:custDataLst>
              <p:tags r:id="rId17"/>
            </p:custDataLst>
          </p:nvPr>
        </p:nvGrpSpPr>
        <p:grpSpPr>
          <a:xfrm rot="10800000">
            <a:off x="4292752" y="3827879"/>
            <a:ext cx="373380" cy="2416810"/>
            <a:chOff x="2283" y="3055"/>
            <a:chExt cx="823" cy="5450"/>
          </a:xfrm>
        </p:grpSpPr>
        <p:cxnSp>
          <p:nvCxnSpPr>
            <p:cNvPr id="23" name="直接连接符 22"/>
            <p:cNvCxnSpPr/>
            <p:nvPr>
              <p:custDataLst>
                <p:tags r:id="rId18"/>
              </p:custDataLst>
            </p:nvPr>
          </p:nvCxnSpPr>
          <p:spPr>
            <a:xfrm flipV="1">
              <a:off x="2283" y="5616"/>
              <a:ext cx="416" cy="7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左中括号 23"/>
            <p:cNvSpPr/>
            <p:nvPr>
              <p:custDataLst>
                <p:tags r:id="rId19"/>
              </p:custDataLst>
            </p:nvPr>
          </p:nvSpPr>
          <p:spPr>
            <a:xfrm>
              <a:off x="2699" y="3055"/>
              <a:ext cx="407" cy="5450"/>
            </a:xfrm>
            <a:prstGeom prst="leftBracket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/>
              </a:endParaRPr>
            </a:p>
          </p:txBody>
        </p:sp>
      </p:grpSp>
      <p:sp>
        <p:nvSpPr>
          <p:cNvPr id="25" name="文本框 24"/>
          <p:cNvSpPr txBox="1"/>
          <p:nvPr>
            <p:custDataLst>
              <p:tags r:id="rId20"/>
            </p:custDataLst>
          </p:nvPr>
        </p:nvSpPr>
        <p:spPr>
          <a:xfrm>
            <a:off x="1378102" y="3418939"/>
            <a:ext cx="3239135" cy="2675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对欧洲：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对世界：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苏新诗柳楷简" panose="02010600000101010101" charset="-122"/>
                <a:sym typeface="+mn-ea"/>
              </a:rPr>
              <a:t>对殖民地：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苏新诗柳楷简" panose="02010600000101010101" charset="-122"/>
              <a:sym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1"/>
            </p:custDataLst>
          </p:nvPr>
        </p:nvSpPr>
        <p:spPr>
          <a:xfrm>
            <a:off x="2070887" y="3892649"/>
            <a:ext cx="564705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方正宋刻本秀楷简体" panose="02000000000000000000" pitchFamily="2" charset="-122"/>
                <a:sym typeface="+mn-ea"/>
              </a:rPr>
              <a:t>资本原始积累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方正宋刻本秀楷简体" panose="02000000000000000000" pitchFamily="2" charset="-122"/>
              <a:sym typeface="+mn-ea"/>
            </a:endParaRPr>
          </a:p>
        </p:txBody>
      </p:sp>
      <p:sp>
        <p:nvSpPr>
          <p:cNvPr id="27" name="矩形 26"/>
          <p:cNvSpPr/>
          <p:nvPr>
            <p:custDataLst>
              <p:tags r:id="rId22"/>
            </p:custDataLst>
          </p:nvPr>
        </p:nvSpPr>
        <p:spPr>
          <a:xfrm>
            <a:off x="2070887" y="4953099"/>
            <a:ext cx="564705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方正宋刻本秀楷简体" panose="02000000000000000000" pitchFamily="2" charset="-122"/>
                <a:sym typeface="+mn-ea"/>
              </a:rPr>
              <a:t>世界市场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方正宋刻本秀楷简体" panose="02000000000000000000" pitchFamily="2" charset="-122"/>
              <a:sym typeface="+mn-ea"/>
            </a:endParaRPr>
          </a:p>
        </p:txBody>
      </p:sp>
      <p:sp>
        <p:nvSpPr>
          <p:cNvPr id="28" name="矩形 27"/>
          <p:cNvSpPr/>
          <p:nvPr>
            <p:custDataLst>
              <p:tags r:id="rId23"/>
            </p:custDataLst>
          </p:nvPr>
        </p:nvSpPr>
        <p:spPr>
          <a:xfrm>
            <a:off x="2071522" y="5884644"/>
            <a:ext cx="612902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方正宋刻本秀楷简体" panose="02000000000000000000" pitchFamily="2" charset="-122"/>
                <a:sym typeface="+mn-ea"/>
              </a:rPr>
              <a:t>双重性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方正宋刻本秀楷简体" panose="02000000000000000000" pitchFamily="2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  <p:bldP spid="8" grpId="0" animBg="1"/>
      <p:bldP spid="9" grpId="0"/>
      <p:bldP spid="13" grpId="0"/>
      <p:bldP spid="14" grpId="0"/>
      <p:bldP spid="15" grpId="0"/>
      <p:bldP spid="16" grpId="0"/>
      <p:bldP spid="17" grpId="0"/>
      <p:bldP spid="19" grpId="0"/>
      <p:bldP spid="20" grpId="0" animBg="1"/>
      <p:bldP spid="21" grpId="0"/>
      <p:bldP spid="25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2351585" y="2627220"/>
            <a:ext cx="7446433" cy="2495947"/>
          </a:xfrm>
          <a:prstGeom prst="rect">
            <a:avLst/>
          </a:prstGeom>
          <a:noFill/>
          <a:ln w="9525">
            <a:noFill/>
          </a:ln>
        </p:spPr>
        <p:txBody>
          <a:bodyPr lIns="121917" tIns="60958" rIns="121917" bIns="60958">
            <a:noAutofit/>
          </a:bodyPr>
          <a:lstStyle/>
          <a:p>
            <a:pPr indent="-812800" algn="just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基础型作业：完成课后活动，并标明所考查知识点。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812800" algn="just">
              <a:lnSpc>
                <a:spcPct val="150000"/>
              </a:lnSpc>
            </a:pPr>
            <a:r>
              <a:rPr lang="en-US" altLang="zh-CN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发展型作业：完成课时练习。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590241" y="990956"/>
            <a:ext cx="11020122" cy="5493812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>
              <a:lnSpc>
                <a:spcPct val="150000"/>
              </a:lnSpc>
            </a:pPr>
            <a:r>
              <a:rPr lang="en-US" sz="2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lang="zh-CN" sz="2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通过列举史实的学生活动，了解早期殖民掠夺的国家及其掠夺殖民地的史实，形成唯物史观的核心素养；</a:t>
            </a:r>
            <a:endParaRPr lang="en-US" sz="2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 algn="just">
              <a:lnSpc>
                <a:spcPct val="150000"/>
              </a:lnSpc>
            </a:pPr>
            <a:r>
              <a:rPr lang="en-US" sz="2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2.</a:t>
            </a:r>
            <a:r>
              <a:rPr lang="zh-CN" sz="2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通过绘制简单的“三角贸易”示意图的学生活动，了解“三角贸易”的过程，提高动手能力，理解资本原始积累的野蛮性和残酷性，形成时空观念、唯物史观的核心素养；</a:t>
            </a:r>
            <a:endParaRPr lang="en-US" sz="2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0" algn="just">
              <a:lnSpc>
                <a:spcPct val="150000"/>
              </a:lnSpc>
            </a:pPr>
            <a:r>
              <a:rPr lang="en-US" sz="2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3.</a:t>
            </a:r>
            <a:r>
              <a:rPr lang="zh-CN" sz="2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通过研读史料的学生活动，了解殖民掠夺的影响。培养论从史出、史论结合的历史思维。通过对殖民主义罪恶的认识和批判，培养学生的正义感和社会责任感，培养学生关心国家、民族前途命运的精神，形成史料实证、唯物史观、家国情怀的核心素养。</a:t>
            </a:r>
            <a:endParaRPr lang="zh-CN" altLang="en-US" sz="2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187023" y="2209810"/>
            <a:ext cx="9669779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zh-CN" sz="3200" b="1" spc="3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3200" b="1" spc="30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sz="3200" b="1" spc="30" dirty="0" smtClean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美洲</a:t>
            </a:r>
            <a:r>
              <a:rPr lang="zh-CN" altLang="zh-CN" sz="3200" b="1" spc="3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大陆的“发现”和环球航行成功开阔了欧洲人的眼界。此后，他们向亚洲、非洲和美洲进行殖民扩张。他们的到来，给这些地区带来了什么样的命运？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63649" y="2544128"/>
            <a:ext cx="4551103" cy="21886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defTabSz="1087120">
              <a:lnSpc>
                <a:spcPct val="160000"/>
              </a:lnSpc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早期进行殖民的国家</a:t>
            </a: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:</a:t>
            </a:r>
            <a:endParaRPr kumimoji="0" lang="en-US" altLang="zh-CN" sz="30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defTabSz="1087120">
              <a:lnSpc>
                <a:spcPct val="160000"/>
              </a:lnSpc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chemeClr val="bg2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kumimoji="0" lang="en-US" altLang="zh-CN" sz="30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defTabSz="1087120">
              <a:lnSpc>
                <a:spcPct val="160000"/>
              </a:lnSpc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时间：</a:t>
            </a:r>
            <a:endParaRPr kumimoji="0" lang="zh-CN" altLang="en-US" sz="3000" b="1" kern="1200" cap="none" spc="0" normalizeH="0" baseline="0" noProof="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43185" y="1358242"/>
            <a:ext cx="6085454" cy="6616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一、葡萄牙与西班牙的殖民掠夺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16922" y="2724047"/>
            <a:ext cx="3376076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葡萄牙和西班牙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2938147" y="4178742"/>
            <a:ext cx="290898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15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世纪末开始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626110" y="1801798"/>
            <a:ext cx="1052449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sz="28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葡萄牙和西班牙是怎样进行殖民掠夺的？并总结殖民掠夺的方式。</a:t>
            </a:r>
            <a:endParaRPr lang="zh-CN" altLang="en-US" sz="2800" b="1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625931" y="1123350"/>
            <a:ext cx="5951037" cy="6616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一、葡萄牙与西班牙的殖民掠夺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749300" y="2515241"/>
            <a:ext cx="10616565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en-US" altLang="zh-CN" dirty="0"/>
              <a:t>        </a:t>
            </a:r>
            <a:r>
              <a:rPr lang="en-US" altLang="zh-CN" dirty="0" smtClean="0"/>
              <a:t>   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葡萄牙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：在非洲、亚洲、拉丁美洲建立了一些殖民据点与商站，如巴西、印度果阿、马六甲和中国澳门，从而控制从印度洋到太平洋的海上通道。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50887" y="4115545"/>
            <a:ext cx="10614978" cy="105779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西班牙</a:t>
            </a:r>
            <a:r>
              <a:rPr 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：殖民者使用武力强迫印第安人无偿开采金银矿，强迫印第安人和黑人作为奴隶在种植园里劳作</a:t>
            </a:r>
            <a:r>
              <a:rPr lang="zh-CN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0887" y="5408929"/>
            <a:ext cx="958532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殖民掠夺的方式：</a:t>
            </a:r>
            <a:r>
              <a:rPr 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殖民活动、不平等交易、奴役、贩卖黑奴。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604828" y="2103186"/>
            <a:ext cx="11064663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108712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背景</a:t>
            </a:r>
            <a:endParaRPr kumimoji="0" lang="en-US" altLang="zh-CN" sz="28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defTabSz="108712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　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16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世纪，英国</a:t>
            </a:r>
            <a:r>
              <a:rPr kumimoji="0" lang="zh-CN" altLang="en-US" sz="2800" b="1" kern="1200" cap="none" spc="30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的资本主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义生产方式确立，手工业迅速发展，促使英国开拓海外市场。</a:t>
            </a:r>
            <a:endParaRPr kumimoji="0" lang="zh-CN" altLang="en-US" sz="28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defTabSz="1087120">
              <a:lnSpc>
                <a:spcPct val="2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1588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年，英国在与西班牙的海战中</a:t>
            </a:r>
            <a:r>
              <a:rPr kumimoji="0" lang="zh-CN" altLang="en-US" sz="2800" b="1" kern="1200" cap="none" spc="30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获</a:t>
            </a: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胜，英国逐渐成为海上霸主。</a:t>
            </a:r>
            <a:endParaRPr kumimoji="0" lang="zh-CN" altLang="en-US" sz="28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5" name="组合 21"/>
          <p:cNvGrpSpPr/>
          <p:nvPr/>
        </p:nvGrpSpPr>
        <p:grpSpPr>
          <a:xfrm>
            <a:off x="621190" y="2961448"/>
            <a:ext cx="1078865" cy="954107"/>
            <a:chOff x="6426848" y="3638746"/>
            <a:chExt cx="885809" cy="836758"/>
          </a:xfrm>
        </p:grpSpPr>
        <p:pic>
          <p:nvPicPr>
            <p:cNvPr id="10249" name="Picture 11" descr="E:\微课PPT3\图标.tif_assets\2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512110" y="3901577"/>
              <a:ext cx="435661" cy="432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50" name="TextBox 6"/>
            <p:cNvSpPr txBox="1"/>
            <p:nvPr>
              <p:custDataLst>
                <p:tags r:id="rId4"/>
              </p:custDataLst>
            </p:nvPr>
          </p:nvSpPr>
          <p:spPr>
            <a:xfrm>
              <a:off x="6426848" y="3638746"/>
              <a:ext cx="885809" cy="83675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8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(1)</a:t>
              </a:r>
              <a:endPara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6" name="组合 21"/>
          <p:cNvGrpSpPr/>
          <p:nvPr/>
        </p:nvGrpSpPr>
        <p:grpSpPr>
          <a:xfrm>
            <a:off x="671418" y="4625479"/>
            <a:ext cx="868680" cy="954107"/>
            <a:chOff x="6444241" y="3601856"/>
            <a:chExt cx="721982" cy="914550"/>
          </a:xfrm>
        </p:grpSpPr>
        <p:pic>
          <p:nvPicPr>
            <p:cNvPr id="10247" name="Picture 11" descr="E:\微课PPT3\图标.tif_assets\2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3"/>
            <a:stretch>
              <a:fillRect/>
            </a:stretch>
          </p:blipFill>
          <p:spPr>
            <a:xfrm>
              <a:off x="6512110" y="3901577"/>
              <a:ext cx="435661" cy="43200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48" name="TextBox 6"/>
            <p:cNvSpPr txBox="1"/>
            <p:nvPr>
              <p:custDataLst>
                <p:tags r:id="rId6"/>
              </p:custDataLst>
            </p:nvPr>
          </p:nvSpPr>
          <p:spPr>
            <a:xfrm>
              <a:off x="6444241" y="3601856"/>
              <a:ext cx="721982" cy="91455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zh-CN" sz="28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(2)</a:t>
              </a:r>
              <a:endPara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604828" y="1143066"/>
            <a:ext cx="4126563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二、英国的殖民扩张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509393" y="783054"/>
            <a:ext cx="4079386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二、英国的殖民扩张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TextBox 19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19274" y="1554581"/>
            <a:ext cx="11229808" cy="18928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just" defTabSz="1087120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latin typeface="+mn-lt"/>
                <a:ea typeface="楷体" panose="02010609060101010101" pitchFamily="49" charset="-122"/>
                <a:cs typeface="方正楷体"/>
              </a:rPr>
              <a:t>    </a:t>
            </a:r>
            <a:r>
              <a:rPr kumimoji="0" lang="en-US" altLang="zh-CN" sz="3000" b="1" kern="1200" cap="none" spc="0" normalizeH="0" baseline="0" noProof="0" dirty="0">
                <a:latin typeface="+mn-lt"/>
                <a:ea typeface="楷体" panose="02010609060101010101" pitchFamily="49" charset="-122"/>
                <a:cs typeface="方正楷体"/>
              </a:rPr>
              <a:t>1.</a:t>
            </a:r>
            <a:r>
              <a:rPr kumimoji="0" lang="zh-CN" altLang="en-US" sz="3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“三角贸易”</a:t>
            </a:r>
            <a:endParaRPr kumimoji="0" lang="en-US" altLang="zh-CN" sz="30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indent="0" algn="just" defTabSz="1087120" fontAlgn="auto">
              <a:lnSpc>
                <a:spcPct val="130000"/>
              </a:lnSpc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latin typeface="+mn-lt"/>
                <a:ea typeface="楷体" panose="02010609060101010101" pitchFamily="49" charset="-122"/>
                <a:cs typeface="方正楷体"/>
              </a:rPr>
              <a:t>　　</a:t>
            </a:r>
            <a:r>
              <a:rPr kumimoji="0" lang="zh-CN" altLang="en-US" sz="3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观察教材上</a:t>
            </a:r>
            <a:r>
              <a:rPr kumimoji="0" lang="en-US" altLang="zh-CN" sz="3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《</a:t>
            </a:r>
            <a:r>
              <a:rPr kumimoji="0" lang="zh-CN" altLang="en-US" sz="3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英国在大西洋进行的“三角贸易”示意图</a:t>
            </a:r>
            <a:r>
              <a:rPr kumimoji="0" lang="en-US" altLang="zh-CN" sz="3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</a:t>
            </a:r>
            <a:r>
              <a:rPr kumimoji="0" lang="zh-CN" altLang="en-US" sz="30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，你能说说英国在大西洋进行的“三角贸易”航程的路线吗</a:t>
            </a:r>
            <a:r>
              <a:rPr kumimoji="0" lang="zh-CN" altLang="en-US" sz="3000" b="1" kern="1200" cap="none" spc="0" normalizeH="0" baseline="0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？</a:t>
            </a:r>
            <a:endParaRPr kumimoji="0" lang="zh-CN" altLang="en-US" sz="30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4" name="组合 50"/>
          <p:cNvGrpSpPr/>
          <p:nvPr/>
        </p:nvGrpSpPr>
        <p:grpSpPr>
          <a:xfrm>
            <a:off x="4269673" y="3323285"/>
            <a:ext cx="3579253" cy="3115523"/>
            <a:chOff x="774648" y="2990844"/>
            <a:chExt cx="3580489" cy="3115625"/>
          </a:xfrm>
        </p:grpSpPr>
        <p:sp>
          <p:nvSpPr>
            <p:cNvPr id="11271" name="矩形 17"/>
            <p:cNvSpPr/>
            <p:nvPr>
              <p:custDataLst>
                <p:tags r:id="rId3"/>
              </p:custDataLst>
            </p:nvPr>
          </p:nvSpPr>
          <p:spPr>
            <a:xfrm rot="-1820328">
              <a:off x="3205570" y="3498781"/>
              <a:ext cx="1149567" cy="92205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latin typeface="Times New Roman" panose="02020603050405020304" pitchFamily="18" charset="0"/>
                  <a:ea typeface="楷体" panose="02010609060101010101" pitchFamily="49" charset="-122"/>
                </a:rPr>
                <a:t>火器、机械制品和酒等物品</a:t>
              </a:r>
              <a:endParaRPr lang="zh-CN" altLang="en-US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sp>
          <p:nvSpPr>
            <p:cNvPr id="36" name="矩形 21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1967085" y="5692435"/>
              <a:ext cx="1435371" cy="4140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ctr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黑奴</a:t>
              </a: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  <p:sp>
          <p:nvSpPr>
            <p:cNvPr id="11273" name="矩形 24"/>
            <p:cNvSpPr/>
            <p:nvPr>
              <p:custDataLst>
                <p:tags r:id="rId5"/>
              </p:custDataLst>
            </p:nvPr>
          </p:nvSpPr>
          <p:spPr>
            <a:xfrm rot="-3600000">
              <a:off x="725630" y="3676415"/>
              <a:ext cx="1315874" cy="92233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zh-CN" altLang="en-US" b="1">
                  <a:latin typeface="Times New Roman" panose="02020603050405020304" pitchFamily="18" charset="0"/>
                  <a:ea typeface="楷体" panose="02010609060101010101" pitchFamily="49" charset="-122"/>
                </a:rPr>
                <a:t>棉花、烟草、蔗糖等原材料</a:t>
              </a:r>
              <a:endParaRPr lang="zh-CN" altLang="en-US" b="1">
                <a:latin typeface="Times New Roman" panose="02020603050405020304" pitchFamily="18" charset="0"/>
                <a:ea typeface="楷体" panose="02010609060101010101" pitchFamily="49" charset="-122"/>
              </a:endParaRPr>
            </a:p>
          </p:txBody>
        </p:sp>
        <p:cxnSp>
          <p:nvCxnSpPr>
            <p:cNvPr id="11274" name="直接连接符 28"/>
            <p:cNvCxnSpPr/>
            <p:nvPr>
              <p:custDataLst>
                <p:tags r:id="rId6"/>
              </p:custDataLst>
            </p:nvPr>
          </p:nvCxnSpPr>
          <p:spPr>
            <a:xfrm flipH="1" flipV="1">
              <a:off x="2552649" y="3257544"/>
              <a:ext cx="1046976" cy="1792143"/>
            </a:xfrm>
            <a:prstGeom prst="line">
              <a:avLst/>
            </a:prstGeom>
            <a:ln w="22225" cap="flat" cmpd="sng">
              <a:solidFill>
                <a:schemeClr val="tx2"/>
              </a:solidFill>
              <a:prstDash val="solid"/>
              <a:headEnd type="stealth" w="lg" len="lg"/>
              <a:tailEnd type="none" w="lg" len="lg"/>
            </a:ln>
          </p:spPr>
        </p:cxnSp>
        <p:cxnSp>
          <p:nvCxnSpPr>
            <p:cNvPr id="11275" name="直接连接符 32"/>
            <p:cNvCxnSpPr/>
            <p:nvPr>
              <p:custDataLst>
                <p:tags r:id="rId7"/>
              </p:custDataLst>
            </p:nvPr>
          </p:nvCxnSpPr>
          <p:spPr>
            <a:xfrm flipV="1">
              <a:off x="1804294" y="5661838"/>
              <a:ext cx="2126280" cy="8255"/>
            </a:xfrm>
            <a:prstGeom prst="line">
              <a:avLst/>
            </a:prstGeom>
            <a:ln w="22225" cap="flat" cmpd="sng">
              <a:solidFill>
                <a:schemeClr val="tx2"/>
              </a:solidFill>
              <a:prstDash val="solid"/>
              <a:headEnd type="stealth" w="lg" len="lg"/>
              <a:tailEnd type="none" w="lg" len="lg"/>
            </a:ln>
          </p:spPr>
        </p:cxnSp>
        <p:cxnSp>
          <p:nvCxnSpPr>
            <p:cNvPr id="11276" name="直接连接符 35"/>
            <p:cNvCxnSpPr>
              <a:stCxn id="50" idx="3"/>
            </p:cNvCxnSpPr>
            <p:nvPr>
              <p:custDataLst>
                <p:tags r:id="rId8"/>
              </p:custDataLst>
            </p:nvPr>
          </p:nvCxnSpPr>
          <p:spPr>
            <a:xfrm flipH="1">
              <a:off x="1179484" y="3867663"/>
              <a:ext cx="1012373" cy="1794175"/>
            </a:xfrm>
            <a:prstGeom prst="line">
              <a:avLst/>
            </a:prstGeom>
            <a:ln w="22225" cap="flat" cmpd="sng">
              <a:solidFill>
                <a:schemeClr val="tx2"/>
              </a:solidFill>
              <a:prstDash val="solid"/>
              <a:headEnd type="stealth" w="lg" len="lg"/>
              <a:tailEnd type="none" w="lg" len="lg"/>
            </a:ln>
          </p:spPr>
        </p:cxnSp>
        <p:sp>
          <p:nvSpPr>
            <p:cNvPr id="41" name="等腰三角形 13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1344668" y="3505130"/>
              <a:ext cx="2383289" cy="2053971"/>
            </a:xfrm>
            <a:prstGeom prst="triangle">
              <a:avLst>
                <a:gd name="adj" fmla="val 50000"/>
              </a:avLst>
            </a:prstGeom>
            <a:solidFill>
              <a:srgbClr val="F6D686"/>
            </a:solidFill>
            <a:ln w="9525" algn="ctr">
              <a:noFill/>
              <a:round/>
            </a:ln>
          </p:spPr>
          <p:txBody>
            <a:bodyPr/>
            <a:lstStyle/>
            <a:p>
              <a:pPr marL="0" marR="0" lvl="0" indent="0" algn="ctr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2" name="椭圆 16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774648" y="5027354"/>
              <a:ext cx="1027306" cy="1026986"/>
            </a:xfrm>
            <a:prstGeom prst="ellipse">
              <a:avLst/>
            </a:prstGeom>
            <a:solidFill>
              <a:srgbClr val="F7F7F7"/>
            </a:solidFill>
            <a:ln w="9525" algn="ctr">
              <a:solidFill>
                <a:schemeClr val="tx2"/>
              </a:solidFill>
              <a:round/>
            </a:ln>
          </p:spPr>
          <p:txBody>
            <a:bodyPr/>
            <a:lstStyle/>
            <a:p>
              <a:pPr marL="0" marR="0" lvl="0" indent="0" algn="ctr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</a:endParaRPr>
            </a:p>
          </p:txBody>
        </p:sp>
        <p:sp>
          <p:nvSpPr>
            <p:cNvPr id="43" name="椭圆 17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272257" y="5027354"/>
              <a:ext cx="1027307" cy="1026986"/>
            </a:xfrm>
            <a:prstGeom prst="ellipse">
              <a:avLst/>
            </a:prstGeom>
            <a:solidFill>
              <a:srgbClr val="F7F7F7"/>
            </a:solidFill>
            <a:ln w="9525" algn="ctr">
              <a:solidFill>
                <a:schemeClr val="tx2"/>
              </a:solidFill>
              <a:round/>
            </a:ln>
          </p:spPr>
          <p:txBody>
            <a:bodyPr/>
            <a:lstStyle/>
            <a:p>
              <a:pPr marL="0" marR="0" lvl="0" indent="0" algn="ctr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1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+mn-cs"/>
              </a:endParaRPr>
            </a:p>
          </p:txBody>
        </p:sp>
        <p:grpSp>
          <p:nvGrpSpPr>
            <p:cNvPr id="11280" name="组合 48"/>
            <p:cNvGrpSpPr/>
            <p:nvPr/>
          </p:nvGrpSpPr>
          <p:grpSpPr>
            <a:xfrm>
              <a:off x="2041713" y="2990844"/>
              <a:ext cx="1027306" cy="1026985"/>
              <a:chOff x="2041713" y="2990844"/>
              <a:chExt cx="1027306" cy="1026985"/>
            </a:xfrm>
          </p:grpSpPr>
          <p:sp>
            <p:nvSpPr>
              <p:cNvPr id="50" name="椭圆 14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2041713" y="2990844"/>
                <a:ext cx="1027306" cy="1026985"/>
              </a:xfrm>
              <a:prstGeom prst="ellipse">
                <a:avLst/>
              </a:prstGeom>
              <a:solidFill>
                <a:srgbClr val="F7F7F7"/>
              </a:solidFill>
              <a:ln w="9525" algn="ctr">
                <a:solidFill>
                  <a:schemeClr val="tx2"/>
                </a:solidFill>
                <a:round/>
              </a:ln>
            </p:spPr>
            <p:txBody>
              <a:bodyPr/>
              <a:lstStyle/>
              <a:p>
                <a:pPr marL="0" marR="0" lvl="0" indent="0" algn="ctr" defTabSz="108712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2100" b="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+mn-cs"/>
                </a:endParaRPr>
              </a:p>
            </p:txBody>
          </p:sp>
          <p:sp>
            <p:nvSpPr>
              <p:cNvPr id="51" name="矩形 20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2092523" y="3236876"/>
                <a:ext cx="949018" cy="553103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none">
                <a:spAutoFit/>
              </a:bodyPr>
              <a:lstStyle/>
              <a:p>
                <a:pPr marL="0" marR="0" lvl="0" indent="0" algn="l" defTabSz="1087120" rtl="0" eaLnBrk="0" fontAlgn="base" latinLnBrk="0" hangingPunct="0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r>
                  <a:rPr kumimoji="1" lang="zh-CN" altLang="en-US" sz="30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楷体" panose="02010609060101010101" pitchFamily="49" charset="-122"/>
                    <a:cs typeface="方正楷体"/>
                  </a:rPr>
                  <a:t>欧洲</a:t>
                </a:r>
                <a:endParaRPr kumimoji="1" lang="zh-CN" altLang="en-US" sz="30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endParaRPr>
              </a:p>
            </p:txBody>
          </p:sp>
        </p:grpSp>
        <p:sp>
          <p:nvSpPr>
            <p:cNvPr id="45" name="矩形 21"/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803228" y="5257514"/>
              <a:ext cx="949018" cy="5531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108712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美洲</a:t>
              </a:r>
              <a:endParaRPr kumimoji="1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  <p:sp>
          <p:nvSpPr>
            <p:cNvPr id="46" name="矩形 22"/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3337358" y="5257514"/>
              <a:ext cx="949018" cy="55310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marL="0" marR="0" lvl="0" indent="0" algn="l" defTabSz="108712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1" lang="zh-CN" altLang="en-US" sz="30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非洲</a:t>
              </a:r>
              <a:endParaRPr kumimoji="1" lang="zh-CN" altLang="en-US" sz="30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  <p:sp>
          <p:nvSpPr>
            <p:cNvPr id="47" name="矩形 46"/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2214782" y="5187673"/>
              <a:ext cx="879641" cy="4140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中程</a:t>
              </a: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  <p:sp>
          <p:nvSpPr>
            <p:cNvPr id="48" name="矩形 16"/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 rot="19665388">
              <a:off x="2810208" y="4327354"/>
              <a:ext cx="341377" cy="7372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出</a:t>
              </a:r>
              <a:endParaRPr kumimoji="0" lang="en-US" altLang="zh-CN" sz="21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  <a:p>
              <a:pPr marL="0" marR="0" lvl="0" indent="0" algn="l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程</a:t>
              </a: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  <p:sp>
          <p:nvSpPr>
            <p:cNvPr id="49" name="矩形 23"/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 rot="1860865">
              <a:off x="1840061" y="4286084"/>
              <a:ext cx="341378" cy="73725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L="0" marR="0" lvl="0" indent="0" algn="l" defTabSz="108712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100" b="1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楷体" panose="02010609060101010101" pitchFamily="49" charset="-122"/>
                  <a:cs typeface="方正楷体"/>
                </a:rPr>
                <a:t>归程</a:t>
              </a:r>
              <a:endParaRPr kumimoji="0" lang="zh-CN" altLang="en-US" sz="21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1"/>
          <p:cNvSpPr/>
          <p:nvPr>
            <p:custDataLst>
              <p:tags r:id="rId1"/>
            </p:custDataLst>
          </p:nvPr>
        </p:nvSpPr>
        <p:spPr bwMode="auto">
          <a:xfrm>
            <a:off x="661035" y="1595586"/>
            <a:ext cx="10799445" cy="2787015"/>
          </a:xfrm>
          <a:prstGeom prst="roundRect">
            <a:avLst>
              <a:gd name="adj" fmla="val 4397"/>
            </a:avLst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108712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1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TextBox 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23450" y="1595586"/>
            <a:ext cx="10726649" cy="28613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　　材料　</a:t>
            </a:r>
            <a:r>
              <a:rPr kumimoji="0" lang="en-US" altLang="zh-CN" sz="2000" b="1" kern="1200" cap="none" spc="0" normalizeH="0" baseline="0" noProof="0" dirty="0">
                <a:latin typeface="+mn-ea"/>
                <a:ea typeface="+mn-ea"/>
                <a:cs typeface="+mn-cs"/>
              </a:rPr>
              <a:t>……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掠夺和贩卖黑人奴隶成为葡萄牙殖民者牟取暴利的重要手段。从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15 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世纪中叶</a:t>
            </a:r>
            <a:r>
              <a:rPr kumimoji="0" lang="zh-CN" altLang="en-US" sz="2000" b="1" kern="1200" cap="none" spc="-3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起，葡萄牙殖民者就在西非沿海地区掳走黑人到欧洲贩卖，用</a:t>
            </a:r>
            <a:endParaRPr kumimoji="0" lang="en-US" altLang="zh-CN" sz="2000" b="1" kern="1200" cap="none" spc="-3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做家务奴隶。到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16 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世纪，又开始把黑奴运往南美洲，而且规</a:t>
            </a:r>
            <a:endParaRPr kumimoji="0" lang="en-US" altLang="zh-CN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模不断扩大，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1540 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年以前每年输出的奴隶有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1 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万人。葡萄牙</a:t>
            </a:r>
            <a:endParaRPr kumimoji="0" lang="en-US" altLang="zh-CN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国王在巴西建起大种植园，使用奴隶劳动，获取丰厚的利润。 </a:t>
            </a:r>
            <a:endParaRPr kumimoji="0" lang="en-US" altLang="zh-CN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　　使用奴隶劳动开采金银矿，是另一种主要掠夺方式。尤其在中南美洲，西班牙人强迫土著</a:t>
            </a:r>
            <a:endParaRPr kumimoji="0" lang="en-US" altLang="zh-CN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居民印第安人在矿井进行折筋断骨的繁重劳动，印第安人大批死亡。据当时人们估计，矿坑里</a:t>
            </a:r>
            <a:endParaRPr kumimoji="0" lang="en-US" altLang="zh-CN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的奴隶，每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5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 个人中，就有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4 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个人在不到一年的时间内死去。 </a:t>
            </a:r>
            <a:endParaRPr kumimoji="0" lang="zh-CN" altLang="en-US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  <a:p>
            <a:pPr marR="0" indent="0" defTabSz="1087120" fontAlgn="auto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　　　　　　　　　　　　　　　　　　　　　　　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——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李其荣主编：</a:t>
            </a:r>
            <a:r>
              <a:rPr kumimoji="0" lang="en-US" altLang="zh-CN" sz="2000" b="1" kern="1200" cap="none" spc="0" normalizeH="0" baseline="0" noProof="0" dirty="0">
                <a:latin typeface="+mn-ea"/>
                <a:ea typeface="+mn-ea"/>
                <a:cs typeface="+mn-cs"/>
              </a:rPr>
              <a:t>《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世界通史 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·  </a:t>
            </a:r>
            <a:r>
              <a:rPr kumimoji="0" lang="zh-CN" altLang="en-US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近代卷</a:t>
            </a:r>
            <a:r>
              <a:rPr kumimoji="0" lang="en-US" altLang="zh-CN" sz="2000" b="1" kern="1200" cap="none" spc="0" normalizeH="0" baseline="0" noProof="0" dirty="0">
                <a:latin typeface="+mn-ea"/>
                <a:ea typeface="+mn-ea"/>
                <a:cs typeface="+mn-cs"/>
              </a:rPr>
              <a:t>》</a:t>
            </a:r>
            <a:r>
              <a:rPr kumimoji="0" lang="en-US" altLang="zh-CN" sz="2000" b="1" kern="1200" cap="none" spc="0" normalizeH="0" baseline="0" noProof="0" dirty="0">
                <a:latin typeface="+mn-lt"/>
                <a:ea typeface="楷体" panose="02010609060101010101" pitchFamily="49" charset="-122"/>
                <a:cs typeface="+mn-cs"/>
              </a:rPr>
              <a:t> </a:t>
            </a:r>
            <a:endParaRPr kumimoji="0" lang="en-US" altLang="zh-CN" sz="2000" b="1" kern="1200" cap="none" spc="0" normalizeH="0" baseline="0" noProof="0" dirty="0">
              <a:latin typeface="+mn-lt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2" name="TextBox 15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1035" y="4337987"/>
            <a:ext cx="10865438" cy="91986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indent="0" algn="just" defTabSz="1087120" fontAlgn="auto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0" dirty="0">
                <a:ea typeface="楷体" panose="02010609060101010101" pitchFamily="49" charset="-122"/>
              </a:rPr>
              <a:t>　　</a:t>
            </a:r>
            <a:r>
              <a:rPr kumimoji="0" lang="zh-CN" altLang="en-US" sz="24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阅读材料，结合所学知识，分析</a:t>
            </a:r>
            <a:r>
              <a:rPr kumimoji="0" lang="en-US" altLang="zh-CN" sz="24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kumimoji="0" lang="zh-CN" altLang="en-US" sz="24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三角贸易</a:t>
            </a:r>
            <a:r>
              <a:rPr kumimoji="0" lang="en-US" altLang="zh-CN" sz="24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kumimoji="0" lang="zh-CN" altLang="en-US" sz="24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对非洲造成的影响。</a:t>
            </a:r>
            <a:r>
              <a:rPr lang="zh-CN" altLang="en-US" sz="2400" b="1" noProof="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对英国资本主义的发展产生了什么影响</a:t>
            </a:r>
            <a:r>
              <a:rPr lang="zh-CN" altLang="en-US" sz="2400" b="1" noProof="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？</a:t>
            </a:r>
            <a:endParaRPr kumimoji="0" lang="zh-CN" altLang="en-US" sz="24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pSp>
        <p:nvGrpSpPr>
          <p:cNvPr id="13317" name="组合 10"/>
          <p:cNvGrpSpPr/>
          <p:nvPr/>
        </p:nvGrpSpPr>
        <p:grpSpPr>
          <a:xfrm>
            <a:off x="7566195" y="1977198"/>
            <a:ext cx="3641156" cy="1181435"/>
            <a:chOff x="7356934" y="-205649"/>
            <a:chExt cx="3642010" cy="1181796"/>
          </a:xfrm>
        </p:grpSpPr>
        <p:pic>
          <p:nvPicPr>
            <p:cNvPr id="13318" name="图片 8" descr="ZW20-552_义务教育教科书 世界历史 九年级 上册_wrapper_页面_082_图像_0001.jp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/>
            <a:stretch>
              <a:fillRect/>
            </a:stretch>
          </p:blipFill>
          <p:spPr>
            <a:xfrm>
              <a:off x="7704457" y="-205649"/>
              <a:ext cx="3013075" cy="83978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" name="TextBox 9"/>
            <p:cNvSpPr txBox="1"/>
            <p:nvPr>
              <p:custDataLst>
                <p:tags r:id="rId6"/>
              </p:custDataLst>
            </p:nvPr>
          </p:nvSpPr>
          <p:spPr bwMode="auto">
            <a:xfrm>
              <a:off x="7356934" y="584317"/>
              <a:ext cx="3642010" cy="391830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 marR="0" algn="ctr" defTabSz="1087120" eaLnBrk="1" hangingPunct="1">
                <a:lnSpc>
                  <a:spcPct val="120000"/>
                </a:lnSpc>
                <a:buClrTx/>
                <a:buSzTx/>
                <a:buFontTx/>
                <a:buNone/>
                <a:defRPr/>
              </a:pPr>
              <a:r>
                <a:rPr kumimoji="0" lang="en-US" altLang="zh-CN" b="1" kern="1200" cap="none" spc="0" normalizeH="0" baseline="0" noProof="0" dirty="0">
                  <a:solidFill>
                    <a:srgbClr val="000000"/>
                  </a:solidFill>
                  <a:latin typeface="+mn-lt"/>
                  <a:ea typeface="楷体" panose="02010609060101010101" pitchFamily="49" charset="-122"/>
                  <a:cs typeface="方正楷体"/>
                </a:rPr>
                <a:t>18</a:t>
              </a:r>
              <a:r>
                <a:rPr kumimoji="0" lang="zh-CN" altLang="en-US" b="1" kern="1200" cap="none" spc="0" normalizeH="0" baseline="0" noProof="0" dirty="0">
                  <a:solidFill>
                    <a:srgbClr val="000000"/>
                  </a:solidFill>
                  <a:latin typeface="+mn-lt"/>
                  <a:ea typeface="楷体" panose="02010609060101010101" pitchFamily="49" charset="-122"/>
                  <a:cs typeface="方正楷体"/>
                </a:rPr>
                <a:t> 世纪贩运黑奴船的示意图</a:t>
              </a:r>
              <a:endParaRPr kumimoji="0" lang="zh-CN" altLang="en-US" b="1" kern="1200" cap="none" spc="0" normalizeH="0" baseline="0" noProof="0" dirty="0">
                <a:solidFill>
                  <a:srgbClr val="000000"/>
                </a:solidFill>
                <a:latin typeface="+mn-lt"/>
                <a:ea typeface="楷体" panose="02010609060101010101" pitchFamily="49" charset="-122"/>
                <a:cs typeface="方正楷体"/>
              </a:endParaRPr>
            </a:p>
          </p:txBody>
        </p:sp>
      </p:grpSp>
      <p:sp>
        <p:nvSpPr>
          <p:cNvPr id="5" name="文本框 4"/>
          <p:cNvSpPr txBox="1"/>
          <p:nvPr>
            <p:custDataLst>
              <p:tags r:id="rId7"/>
            </p:custDataLst>
          </p:nvPr>
        </p:nvSpPr>
        <p:spPr>
          <a:xfrm>
            <a:off x="661035" y="5249318"/>
            <a:ext cx="107994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indent="0" algn="just" defTabSz="1087120" fontAlgn="auto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sz="2400" dirty="0"/>
              <a:t> </a:t>
            </a:r>
            <a:r>
              <a:rPr lang="en-US" altLang="zh-CN" sz="2400" dirty="0" smtClean="0"/>
              <a:t>   </a:t>
            </a:r>
            <a:r>
              <a:rPr lang="en-US" altLang="zh-CN" sz="2400" b="1" dirty="0" smtClean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三角贸易</a:t>
            </a:r>
            <a:r>
              <a:rPr lang="en-US" altLang="zh-CN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给非洲人民带来了巨大的灾难，是非洲丧失了近</a:t>
            </a:r>
            <a:r>
              <a:rPr lang="en-US" altLang="zh-CN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亿的精壮人口，造成了非洲的贫穷与落后。</a:t>
            </a:r>
            <a:endParaRPr lang="zh-CN" altLang="en-US" sz="2400" b="1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indent="0" algn="just" defTabSz="1087120" fontAlgn="auto">
              <a:lnSpc>
                <a:spcPct val="10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1" noProof="0" dirty="0" smtClean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“三角贸易”</a:t>
            </a:r>
            <a:r>
              <a:rPr lang="zh-CN" altLang="en-US" sz="2400" b="1" noProof="0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为英国带来了巨额的利润，促进了英国资本主义经济的发展</a:t>
            </a:r>
            <a:r>
              <a:rPr lang="zh-CN" altLang="en-US" sz="2400" b="1" noProof="0" dirty="0" smtClean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。</a:t>
            </a:r>
            <a:endParaRPr kumimoji="0" lang="zh-CN" altLang="en-US" sz="2400" b="1" kern="1200" cap="none" spc="0" normalizeH="0" baseline="0" noProof="0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标题 1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623450" y="831652"/>
            <a:ext cx="4043344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二、英国的殖民扩张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49156" y="1644849"/>
            <a:ext cx="6820040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indent="0" defTabSz="1087120" fontAlgn="auto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rgbClr val="000000"/>
                </a:solidFill>
                <a:latin typeface="+mn-lt"/>
                <a:ea typeface="黑体" panose="02010609060101010101" pitchFamily="49" charset="-122"/>
                <a:cs typeface="+mn-cs"/>
              </a:rPr>
              <a:t>　 </a:t>
            </a:r>
            <a:r>
              <a:rPr kumimoji="0" lang="en-US" altLang="zh-CN" sz="28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“海上马车夫”</a:t>
            </a: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——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荷兰</a:t>
            </a:r>
            <a:endParaRPr kumimoji="0" lang="en-US" altLang="zh-CN" sz="30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indent="0" defTabSz="1087120" fontAlgn="auto">
              <a:lnSpc>
                <a:spcPct val="120000"/>
              </a:lnSpc>
              <a:buClrTx/>
              <a:buSzTx/>
              <a:buFontTx/>
              <a:buNone/>
              <a:defRPr/>
            </a:pP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　</a:t>
            </a:r>
            <a:r>
              <a:rPr kumimoji="0" lang="zh-CN" altLang="en-US" sz="3000" b="1" kern="1200" cap="none" spc="0" normalizeH="0" baseline="0" noProof="0" dirty="0" smtClean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阅读</a:t>
            </a:r>
            <a:r>
              <a:rPr kumimoji="0" lang="zh-CN" altLang="en-US" sz="3000" b="1" kern="1200" cap="none" spc="0" normalizeH="0" baseline="0" noProof="0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教材，梳理荷兰的殖民活动。</a:t>
            </a:r>
            <a:endParaRPr kumimoji="0" lang="zh-CN" altLang="en-US" sz="3000" b="1" kern="1200" cap="none" spc="0" normalizeH="0" baseline="0" noProof="0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57953" y="861695"/>
            <a:ext cx="4676777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120000"/>
              </a:lnSpc>
              <a:spcBef>
                <a:spcPct val="0"/>
              </a:spcBef>
              <a:buNone/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三、英、法、荷殖民争霸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927273" y="2829710"/>
            <a:ext cx="10347531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ct val="12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</a:rPr>
              <a:t>      </a:t>
            </a:r>
            <a:r>
              <a:rPr lang="en-US" altLang="zh-CN" sz="2800" b="1" dirty="0" smtClean="0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en-US" altLang="zh-CN" sz="2800" b="1" dirty="0" smtClean="0">
                <a:solidFill>
                  <a:schemeClr val="tx1"/>
                </a:solidFill>
                <a:latin typeface="华文楷体" panose="02010600040101010101" charset="-122"/>
                <a:ea typeface="华文楷体" panose="02010600040101010101" charset="-122"/>
              </a:rPr>
              <a:t> 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入侵印度尼西亚的爪哇岛；从葡萄牙手中夺取了马六甲和锡兰；一度强占中国的台湾；在非洲的好望角建立殖民地；在北美洲建立新尼德兰殖民地。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TextBox 19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927273" y="4549481"/>
            <a:ext cx="10347531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marR="0" indent="0" algn="just" defTabSz="1087120" fontAlgn="auto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b="1" kern="1200" cap="none" spc="0" normalizeH="0" baseline="0" noProof="0" dirty="0" smtClean="0">
                <a:solidFill>
                  <a:srgbClr val="1D41D5"/>
                </a:solidFill>
                <a:latin typeface="+mn-lt"/>
                <a:ea typeface="楷体" panose="02010609060101010101" pitchFamily="49" charset="-122"/>
                <a:cs typeface="+mn-cs"/>
              </a:rPr>
              <a:t>2. </a:t>
            </a:r>
            <a:r>
              <a:rPr kumimoji="0" lang="zh-CN" altLang="en-US" sz="3000" b="1" kern="1200" cap="none" spc="0" normalizeH="0" baseline="0" noProof="0" dirty="0" smtClean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法国</a:t>
            </a:r>
            <a:r>
              <a:rPr kumimoji="0" lang="zh-CN" altLang="en-US" sz="3000" b="1" kern="1200" cap="none" spc="0" normalizeH="0" baseline="0" noProof="0" dirty="0">
                <a:solidFill>
                  <a:srgbClr val="1D41D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的殖民扩张</a:t>
            </a:r>
            <a:endParaRPr kumimoji="0" lang="en-US" altLang="zh-CN" sz="3000" b="1" kern="1200" cap="none" spc="0" normalizeH="0" baseline="0" noProof="0" dirty="0">
              <a:solidFill>
                <a:srgbClr val="1D41D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marR="0" indent="0" algn="just" defTabSz="1087120" fontAlgn="auto">
              <a:lnSpc>
                <a:spcPct val="12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kumimoji="0" lang="en-US" altLang="zh-CN" sz="3000" b="1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17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世纪下半叶，后崛起的法</a:t>
            </a:r>
            <a:r>
              <a:rPr kumimoji="0" lang="zh-CN" altLang="en-US" sz="3000" b="1" kern="1200" cap="none" spc="-15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国也加入殖民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争霸的行列，</a:t>
            </a:r>
            <a:r>
              <a:rPr kumimoji="0" lang="zh-CN" altLang="en-US" sz="3000" b="1" kern="1200" cap="none" spc="0" normalizeH="0" baseline="0" noProof="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先后在</a:t>
            </a:r>
            <a:r>
              <a:rPr kumimoji="0" lang="zh-CN" altLang="en-US" sz="3000" b="1" kern="1200" cap="none" spc="0" normalizeH="0" baseline="0" noProof="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北美洲、非洲和亚洲建立了法属殖民地。</a:t>
            </a:r>
            <a:endParaRPr kumimoji="0" lang="zh-CN" altLang="en-US" sz="3000" b="1" kern="1200" cap="none" spc="0" normalizeH="0" baseline="0" noProof="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12158"/>
</p:tagLst>
</file>

<file path=ppt/tags/tag101.xml><?xml version="1.0" encoding="utf-8"?>
<p:tagLst xmlns:p="http://schemas.openxmlformats.org/presentationml/2006/main">
  <p:tag name="AS_UNIQUEID" val="12159"/>
</p:tagLst>
</file>

<file path=ppt/tags/tag102.xml><?xml version="1.0" encoding="utf-8"?>
<p:tagLst xmlns:p="http://schemas.openxmlformats.org/presentationml/2006/main">
  <p:tag name="AS_UNIQUEID" val="12160"/>
</p:tagLst>
</file>

<file path=ppt/tags/tag103.xml><?xml version="1.0" encoding="utf-8"?>
<p:tagLst xmlns:p="http://schemas.openxmlformats.org/presentationml/2006/main">
  <p:tag name="AS_UNIQUEID" val="12162"/>
</p:tagLst>
</file>

<file path=ppt/tags/tag104.xml><?xml version="1.0" encoding="utf-8"?>
<p:tagLst xmlns:p="http://schemas.openxmlformats.org/presentationml/2006/main">
  <p:tag name="AS_UNIQUEID" val="12163"/>
</p:tagLst>
</file>

<file path=ppt/tags/tag105.xml><?xml version="1.0" encoding="utf-8"?>
<p:tagLst xmlns:p="http://schemas.openxmlformats.org/presentationml/2006/main">
  <p:tag name="AS_UNIQUEID" val="12164"/>
</p:tagLst>
</file>

<file path=ppt/tags/tag106.xml><?xml version="1.0" encoding="utf-8"?>
<p:tagLst xmlns:p="http://schemas.openxmlformats.org/presentationml/2006/main">
  <p:tag name="AS_UNIQUEID" val="12165"/>
</p:tagLst>
</file>

<file path=ppt/tags/tag107.xml><?xml version="1.0" encoding="utf-8"?>
<p:tagLst xmlns:p="http://schemas.openxmlformats.org/presentationml/2006/main">
  <p:tag name="AS_UNIQUEID" val="12166"/>
</p:tagLst>
</file>

<file path=ppt/tags/tag108.xml><?xml version="1.0" encoding="utf-8"?>
<p:tagLst xmlns:p="http://schemas.openxmlformats.org/presentationml/2006/main">
  <p:tag name="AS_UNIQUEID" val="12167"/>
</p:tagLst>
</file>

<file path=ppt/tags/tag109.xml><?xml version="1.0" encoding="utf-8"?>
<p:tagLst xmlns:p="http://schemas.openxmlformats.org/presentationml/2006/main">
  <p:tag name="AS_UNIQUEID" val="12168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12169"/>
</p:tagLst>
</file>

<file path=ppt/tags/tag111.xml><?xml version="1.0" encoding="utf-8"?>
<p:tagLst xmlns:p="http://schemas.openxmlformats.org/presentationml/2006/main">
  <p:tag name="AS_UNIQUEID" val="12170"/>
</p:tagLst>
</file>

<file path=ppt/tags/tag112.xml><?xml version="1.0" encoding="utf-8"?>
<p:tagLst xmlns:p="http://schemas.openxmlformats.org/presentationml/2006/main">
  <p:tag name="AS_UNIQUEID" val="12171"/>
</p:tagLst>
</file>

<file path=ppt/tags/tag113.xml><?xml version="1.0" encoding="utf-8"?>
<p:tagLst xmlns:p="http://schemas.openxmlformats.org/presentationml/2006/main">
  <p:tag name="COMMONDATA" val="eyJoZGlkIjoiYzQ5MDJlNGM0M2U5NWI3YzRhNTY3ZTc3Y2RmM2YwMzkifQ=="/>
  <p:tag name="commondata" val="eyJoZGlkIjoiMDc0YmVkNzIyYTUyMGViMjlkZjRjOWNkOGFjNWZiMmUifQ==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2373"/>
</p:tagLst>
</file>

<file path=ppt/tags/tag35.xml><?xml version="1.0" encoding="utf-8"?>
<p:tagLst xmlns:p="http://schemas.openxmlformats.org/presentationml/2006/main">
  <p:tag name="AS_UNIQUEID" val="2598"/>
</p:tagLst>
</file>

<file path=ppt/tags/tag36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SPECIAL_SOURCE" val="bdnull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SPECIAL_SOURCE" val="bdnull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SPECIAL_SOURCE" val="bdnull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SPECIAL_SOURCE" val="bdnull"/>
</p:tagLst>
</file>

<file path=ppt/tags/tag84.xml><?xml version="1.0" encoding="utf-8"?>
<p:tagLst xmlns:p="http://schemas.openxmlformats.org/presentationml/2006/main">
  <p:tag name="AS_UNIQUEID" val="12928"/>
</p:tagLst>
</file>

<file path=ppt/tags/tag85.xml><?xml version="1.0" encoding="utf-8"?>
<p:tagLst xmlns:p="http://schemas.openxmlformats.org/presentationml/2006/main">
  <p:tag name="AS_UNIQUEID" val="12929"/>
</p:tagLst>
</file>

<file path=ppt/tags/tag86.xml><?xml version="1.0" encoding="utf-8"?>
<p:tagLst xmlns:p="http://schemas.openxmlformats.org/presentationml/2006/main">
  <p:tag name="AS_UNIQUEID" val="12931"/>
</p:tagLst>
</file>

<file path=ppt/tags/tag87.xml><?xml version="1.0" encoding="utf-8"?>
<p:tagLst xmlns:p="http://schemas.openxmlformats.org/presentationml/2006/main">
  <p:tag name="AS_UNIQUEID" val="12929"/>
</p:tagLst>
</file>

<file path=ppt/tags/tag88.xml><?xml version="1.0" encoding="utf-8"?>
<p:tagLst xmlns:p="http://schemas.openxmlformats.org/presentationml/2006/main">
  <p:tag name="AS_UNIQUEID" val="12933"/>
</p:tagLst>
</file>

<file path=ppt/tags/tag89.xml><?xml version="1.0" encoding="utf-8"?>
<p:tagLst xmlns:p="http://schemas.openxmlformats.org/presentationml/2006/main">
  <p:tag name="AS_UNIQUEID" val="12934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12148"/>
</p:tagLst>
</file>

<file path=ppt/tags/tag91.xml><?xml version="1.0" encoding="utf-8"?>
<p:tagLst xmlns:p="http://schemas.openxmlformats.org/presentationml/2006/main">
  <p:tag name="AS_UNIQUEID" val="12149"/>
</p:tagLst>
</file>

<file path=ppt/tags/tag92.xml><?xml version="1.0" encoding="utf-8"?>
<p:tagLst xmlns:p="http://schemas.openxmlformats.org/presentationml/2006/main">
  <p:tag name="AS_UNIQUEID" val="12150"/>
</p:tagLst>
</file>

<file path=ppt/tags/tag93.xml><?xml version="1.0" encoding="utf-8"?>
<p:tagLst xmlns:p="http://schemas.openxmlformats.org/presentationml/2006/main">
  <p:tag name="AS_UNIQUEID" val="12151"/>
</p:tagLst>
</file>

<file path=ppt/tags/tag94.xml><?xml version="1.0" encoding="utf-8"?>
<p:tagLst xmlns:p="http://schemas.openxmlformats.org/presentationml/2006/main">
  <p:tag name="AS_UNIQUEID" val="12152"/>
</p:tagLst>
</file>

<file path=ppt/tags/tag95.xml><?xml version="1.0" encoding="utf-8"?>
<p:tagLst xmlns:p="http://schemas.openxmlformats.org/presentationml/2006/main">
  <p:tag name="AS_UNIQUEID" val="12153"/>
</p:tagLst>
</file>

<file path=ppt/tags/tag96.xml><?xml version="1.0" encoding="utf-8"?>
<p:tagLst xmlns:p="http://schemas.openxmlformats.org/presentationml/2006/main">
  <p:tag name="AS_UNIQUEID" val="12154"/>
</p:tagLst>
</file>

<file path=ppt/tags/tag97.xml><?xml version="1.0" encoding="utf-8"?>
<p:tagLst xmlns:p="http://schemas.openxmlformats.org/presentationml/2006/main">
  <p:tag name="AS_UNIQUEID" val="12155"/>
</p:tagLst>
</file>

<file path=ppt/tags/tag98.xml><?xml version="1.0" encoding="utf-8"?>
<p:tagLst xmlns:p="http://schemas.openxmlformats.org/presentationml/2006/main">
  <p:tag name="AS_UNIQUEID" val="12156"/>
</p:tagLst>
</file>

<file path=ppt/tags/tag99.xml><?xml version="1.0" encoding="utf-8"?>
<p:tagLst xmlns:p="http://schemas.openxmlformats.org/presentationml/2006/main">
  <p:tag name="AS_UNIQUEID" val="12157"/>
</p:tagLst>
</file>

<file path=ppt/theme/theme1.xml><?xml version="1.0" encoding="utf-8"?>
<a:theme xmlns:a="http://schemas.openxmlformats.org/drawingml/2006/main" name="6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2225</Words>
  <Application>WPS 演示</Application>
  <PresentationFormat>自定义</PresentationFormat>
  <Paragraphs>162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4" baseType="lpstr">
      <vt:lpstr>Arial</vt:lpstr>
      <vt:lpstr>宋体</vt:lpstr>
      <vt:lpstr>Wingdings</vt:lpstr>
      <vt:lpstr>Wingdings</vt:lpstr>
      <vt:lpstr>黑体</vt:lpstr>
      <vt:lpstr>微软雅黑</vt:lpstr>
      <vt:lpstr>Times New Roman</vt:lpstr>
      <vt:lpstr>楷体</vt:lpstr>
      <vt:lpstr>方正楷体</vt:lpstr>
      <vt:lpstr>华文楷体</vt:lpstr>
      <vt:lpstr>华文中宋</vt:lpstr>
      <vt:lpstr>苏新诗柳楷简</vt:lpstr>
      <vt:lpstr>Arial</vt:lpstr>
      <vt:lpstr>汉仪北魏写经W</vt:lpstr>
      <vt:lpstr>方正宋刻本秀楷简体</vt:lpstr>
      <vt:lpstr>Arial Unicode MS</vt:lpstr>
      <vt:lpstr>Calibri</vt:lpstr>
      <vt:lpstr>6_自定义设计方案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云瑶 郭</dc:creator>
  <cp:lastModifiedBy>Administrator</cp:lastModifiedBy>
  <cp:revision>32</cp:revision>
  <dcterms:created xsi:type="dcterms:W3CDTF">2023-12-25T10:32:00Z</dcterms:created>
  <dcterms:modified xsi:type="dcterms:W3CDTF">2024-07-03T08:40:03Z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A73F69BD4025412898D1E1B81EE384AB_12</vt:lpwstr>
  </property>
  <property fmtid="{D5CDD505-2E9C-101B-9397-08002B2CF9AE}" pid="3" name="KSOProductBuildVer">
    <vt:lpwstr>2052-12.1.0.16929</vt:lpwstr>
  </property>
</Properties>
</file>